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j9ilToVEd53Axnb0jG83ryKa5EA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526" y="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1e5f21041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1e5f210416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1e5f210416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e5f21041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e5f210416_0_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1e5f210416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1e134bf36b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1e134bf36b_1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1e134bf36b_1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10e658ed1b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10e658ed1b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10e658ed1b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e5f210416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e5f210416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11e5f210416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e30babda2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e30babda2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g11e30babda2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1e5f210416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1e5f210416_0_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1e5f210416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1e134bf36b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1e134bf36b_1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g11e134bf36b_1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e5f210416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1e5f210416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11e5f210416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1e5f21041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1e5f210416_0_10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g11e5f210416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e5f21041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1e5f210416_0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11e5f210416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e5f210416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e5f210416_0_1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11e5f210416_0_1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10e658ed1b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10e658ed1b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10e658ed1b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0e658ed1b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10e658ed1b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110e658ed1b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10e658ed1b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10e658ed1b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110e658ed1b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1e9e35da0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1e9e35da0f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11e9e35da0f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e5f210416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e5f210416_1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11e5f210416_1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1e5f210416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1e5f210416_1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1e5f210416_1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1e5f210416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1e5f210416_1_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11e5f210416_1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1f1b10527e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1f1b10527e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11f1b10527e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1e5f2104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1e5f21041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1e5f21041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1f1b10527e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11f1b10527e_1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1f1b10527e_1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1f1b10527e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1f1b10527e_1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11f1b10527e_1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109f112a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109f112a6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109f112a6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109f112a6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109f112a64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1109f112a6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109f112a6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109f112a64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109f112a6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e5f210416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e5f210416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1e5f210416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1e5f21041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1e5f210416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g11e5f21041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09f112a6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109f112a64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1109f112a64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Noto Sans Symbols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Noto Sans Symbols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Noto Sans Symbols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❑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❑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 rot="5400000">
            <a:off x="2536824" y="206375"/>
            <a:ext cx="4070351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p1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  <a:defRPr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3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  <a:defRPr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"/>
          <p:cNvSpPr txBox="1">
            <a:spLocks noGrp="1"/>
          </p:cNvSpPr>
          <p:nvPr>
            <p:ph type="ctrTitle"/>
          </p:nvPr>
        </p:nvSpPr>
        <p:spPr>
          <a:xfrm>
            <a:off x="685800" y="1582300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N"/>
              <a:t>Therap.ai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7101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Programme: B.Tech	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Presented by: Hersh</a:t>
            </a:r>
            <a:r>
              <a:rPr lang="en-IN"/>
              <a:t> | Sharvil | Hrishil | Madiha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Char char="•"/>
            </a:pPr>
            <a:r>
              <a:rPr lang="en-IN"/>
              <a:t>Mentor: Prof. Ishani Saha</a:t>
            </a:r>
            <a:endParaRPr sz="24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/>
              <a:t>29</a:t>
            </a: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IN"/>
              <a:t>01</a:t>
            </a: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/202</a:t>
            </a:r>
            <a:r>
              <a:rPr lang="en-IN"/>
              <a:t>2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Computer Engineering Dept. MPSTME, Mumbai Campus 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e5f210416_0_29"/>
          <p:cNvSpPr txBox="1">
            <a:spLocks noGrp="1"/>
          </p:cNvSpPr>
          <p:nvPr>
            <p:ph type="title"/>
          </p:nvPr>
        </p:nvSpPr>
        <p:spPr>
          <a:xfrm>
            <a:off x="3402900" y="545900"/>
            <a:ext cx="5741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Design(Dataflow Diagram)</a:t>
            </a:r>
            <a:endParaRPr/>
          </a:p>
        </p:txBody>
      </p:sp>
      <p:sp>
        <p:nvSpPr>
          <p:cNvPr id="157" name="Google Shape;157;g11e5f210416_0_2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10</a:t>
            </a:fld>
            <a:endParaRPr/>
          </a:p>
        </p:txBody>
      </p:sp>
      <p:sp>
        <p:nvSpPr>
          <p:cNvPr id="158" name="Google Shape;158;g11e5f210416_0_29"/>
          <p:cNvSpPr txBox="1"/>
          <p:nvPr/>
        </p:nvSpPr>
        <p:spPr>
          <a:xfrm>
            <a:off x="1321063" y="6145975"/>
            <a:ext cx="65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2. Level 0 DFD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9" name="Google Shape;159;g11e5f210416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000" y="1612700"/>
            <a:ext cx="8134800" cy="43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1e5f210416_0_73"/>
          <p:cNvSpPr txBox="1">
            <a:spLocks noGrp="1"/>
          </p:cNvSpPr>
          <p:nvPr>
            <p:ph type="title"/>
          </p:nvPr>
        </p:nvSpPr>
        <p:spPr>
          <a:xfrm>
            <a:off x="3402900" y="545900"/>
            <a:ext cx="57411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Design(Dataflow Diagrams)</a:t>
            </a:r>
            <a:endParaRPr/>
          </a:p>
        </p:txBody>
      </p:sp>
      <p:sp>
        <p:nvSpPr>
          <p:cNvPr id="166" name="Google Shape;166;g11e5f210416_0_7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11</a:t>
            </a:fld>
            <a:endParaRPr/>
          </a:p>
        </p:txBody>
      </p:sp>
      <p:sp>
        <p:nvSpPr>
          <p:cNvPr id="167" name="Google Shape;167;g11e5f210416_0_73"/>
          <p:cNvSpPr txBox="1"/>
          <p:nvPr/>
        </p:nvSpPr>
        <p:spPr>
          <a:xfrm>
            <a:off x="1321063" y="6145975"/>
            <a:ext cx="650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3. Level 1 DFD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" name="Google Shape;168;g11e5f210416_0_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075" y="1612700"/>
            <a:ext cx="8106724" cy="438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1e134bf36b_1_8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(Dataset)</a:t>
            </a:r>
            <a:endParaRPr/>
          </a:p>
        </p:txBody>
      </p:sp>
      <p:sp>
        <p:nvSpPr>
          <p:cNvPr id="184" name="Google Shape;184;g11e134bf36b_1_8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2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Counsel Chat is a professional network that connects counsellors with people who could be potential patients. These counselors are verified therapists, which enhances the reliability of responses. 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The forum features 31 topics, with several responses for the most of them. The themes vary from intimacy and relationships to self-harm and military traumas.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The data set was prepared by scraping data from the website and comprises of ten distinct attributes like question text, topic, answer text, and upvote count.</a:t>
            </a:r>
            <a:endParaRPr/>
          </a:p>
        </p:txBody>
      </p:sp>
      <p:sp>
        <p:nvSpPr>
          <p:cNvPr id="185" name="Google Shape;185;g11e134bf36b_1_8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10e658ed1b_0_37"/>
          <p:cNvSpPr txBox="1">
            <a:spLocks noGrp="1"/>
          </p:cNvSpPr>
          <p:nvPr>
            <p:ph type="title"/>
          </p:nvPr>
        </p:nvSpPr>
        <p:spPr>
          <a:xfrm>
            <a:off x="1311250" y="6835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Data Exploration</a:t>
            </a:r>
            <a:endParaRPr/>
          </a:p>
        </p:txBody>
      </p:sp>
      <p:sp>
        <p:nvSpPr>
          <p:cNvPr id="192" name="Google Shape;192;g110e658ed1b_0_3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13</a:t>
            </a:fld>
            <a:endParaRPr/>
          </a:p>
        </p:txBody>
      </p:sp>
      <p:pic>
        <p:nvPicPr>
          <p:cNvPr id="193" name="Google Shape;193;g110e658ed1b_0_37"/>
          <p:cNvPicPr preferRelativeResize="0"/>
          <p:nvPr/>
        </p:nvPicPr>
        <p:blipFill rotWithShape="1">
          <a:blip r:embed="rId3">
            <a:alphaModFix/>
          </a:blip>
          <a:srcRect t="5392"/>
          <a:stretch/>
        </p:blipFill>
        <p:spPr>
          <a:xfrm>
            <a:off x="152400" y="1597925"/>
            <a:ext cx="8839201" cy="4398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110e658ed1b_0_37"/>
          <p:cNvSpPr txBox="1"/>
          <p:nvPr/>
        </p:nvSpPr>
        <p:spPr>
          <a:xfrm>
            <a:off x="206125" y="6239650"/>
            <a:ext cx="87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8. Distribution of Responses by Topic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e5f210416_0_85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(Model Exploration)</a:t>
            </a:r>
            <a:endParaRPr/>
          </a:p>
        </p:txBody>
      </p:sp>
      <p:sp>
        <p:nvSpPr>
          <p:cNvPr id="201" name="Google Shape;201;g11e5f210416_0_85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Logistic Regression Classifier</a:t>
            </a:r>
            <a:endParaRPr>
              <a:highlight>
                <a:srgbClr val="FFFFFF"/>
              </a:highlight>
            </a:endParaRPr>
          </a:p>
        </p:txBody>
      </p:sp>
      <p:sp>
        <p:nvSpPr>
          <p:cNvPr id="202" name="Google Shape;202;g11e5f210416_0_8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14</a:t>
            </a:fld>
            <a:endParaRPr/>
          </a:p>
        </p:txBody>
      </p:sp>
      <p:pic>
        <p:nvPicPr>
          <p:cNvPr id="203" name="Google Shape;203;g11e5f210416_0_85"/>
          <p:cNvPicPr preferRelativeResize="0"/>
          <p:nvPr/>
        </p:nvPicPr>
        <p:blipFill rotWithShape="1">
          <a:blip r:embed="rId3">
            <a:alphaModFix/>
          </a:blip>
          <a:srcRect t="46292" b="12122"/>
          <a:stretch/>
        </p:blipFill>
        <p:spPr>
          <a:xfrm>
            <a:off x="528625" y="3050049"/>
            <a:ext cx="8086725" cy="162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e30babda2_1_1"/>
          <p:cNvSpPr txBox="1">
            <a:spLocks noGrp="1"/>
          </p:cNvSpPr>
          <p:nvPr>
            <p:ph type="title"/>
          </p:nvPr>
        </p:nvSpPr>
        <p:spPr>
          <a:xfrm>
            <a:off x="3387000" y="613500"/>
            <a:ext cx="57570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Logistic Regression</a:t>
            </a:r>
            <a:endParaRPr/>
          </a:p>
        </p:txBody>
      </p:sp>
      <p:sp>
        <p:nvSpPr>
          <p:cNvPr id="210" name="Google Shape;210;g11e30babda2_1_1"/>
          <p:cNvSpPr txBox="1">
            <a:spLocks noGrp="1"/>
          </p:cNvSpPr>
          <p:nvPr>
            <p:ph type="body" idx="1"/>
          </p:nvPr>
        </p:nvSpPr>
        <p:spPr>
          <a:xfrm>
            <a:off x="457200" y="1688850"/>
            <a:ext cx="8229600" cy="468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Model Description</a:t>
            </a:r>
            <a:endParaRPr b="1"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Vectorizer: TF-IDF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Encoder: Label Encoder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Training Accuracy - 0.86965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en-IN" b="1"/>
              <a:t>Model Evaluation</a:t>
            </a:r>
            <a:endParaRPr b="1"/>
          </a:p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Testing Accuracy - 0.8558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g11e30babda2_1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15</a:t>
            </a:fld>
            <a:endParaRPr/>
          </a:p>
        </p:txBody>
      </p:sp>
      <p:pic>
        <p:nvPicPr>
          <p:cNvPr id="212" name="Google Shape;212;g11e30babda2_1_1"/>
          <p:cNvPicPr preferRelativeResize="0"/>
          <p:nvPr/>
        </p:nvPicPr>
        <p:blipFill rotWithShape="1">
          <a:blip r:embed="rId3">
            <a:alphaModFix/>
          </a:blip>
          <a:srcRect t="26057"/>
          <a:stretch/>
        </p:blipFill>
        <p:spPr>
          <a:xfrm>
            <a:off x="1955400" y="4715450"/>
            <a:ext cx="5233176" cy="141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1e5f210416_0_9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Implementation (PHQ-9 based)</a:t>
            </a:r>
            <a:endParaRPr/>
          </a:p>
        </p:txBody>
      </p:sp>
      <p:sp>
        <p:nvSpPr>
          <p:cNvPr id="219" name="Google Shape;219;g11e5f210416_0_92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Font typeface="Calibri"/>
              <a:buChar char="●"/>
            </a:pPr>
            <a:r>
              <a:rPr lang="en-IN"/>
              <a:t>The PHQ-9 form is a brief, self-administered questionnaire that assesses depression symptoms. PHQ-9 addresses multiple mental health concerns including depression, panic disorder, anxiety, sleep disorders, and others.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Score assessment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IN"/>
              <a:t>0-7 -&gt; Mild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IN"/>
              <a:t>&gt;=8 -&gt; Extreme case</a:t>
            </a:r>
            <a:endParaRPr/>
          </a:p>
        </p:txBody>
      </p:sp>
      <p:sp>
        <p:nvSpPr>
          <p:cNvPr id="220" name="Google Shape;220;g11e5f210416_0_9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1e134bf36b_1_19"/>
          <p:cNvSpPr txBox="1">
            <a:spLocks noGrp="1"/>
          </p:cNvSpPr>
          <p:nvPr>
            <p:ph type="title"/>
          </p:nvPr>
        </p:nvSpPr>
        <p:spPr>
          <a:xfrm>
            <a:off x="1301475" y="4841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LSTM </a:t>
            </a:r>
            <a:endParaRPr/>
          </a:p>
        </p:txBody>
      </p:sp>
      <p:sp>
        <p:nvSpPr>
          <p:cNvPr id="227" name="Google Shape;227;g11e134bf36b_1_1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17</a:t>
            </a:fld>
            <a:endParaRPr/>
          </a:p>
        </p:txBody>
      </p:sp>
      <p:pic>
        <p:nvPicPr>
          <p:cNvPr id="228" name="Google Shape;228;g11e134bf36b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163" y="1398525"/>
            <a:ext cx="3857625" cy="28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1e134bf36b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775" y="1398525"/>
            <a:ext cx="3857625" cy="27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11e134bf36b_1_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149" y="4236975"/>
            <a:ext cx="34297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1e5f210416_0_99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1</a:t>
            </a:r>
            <a:endParaRPr/>
          </a:p>
        </p:txBody>
      </p:sp>
      <p:sp>
        <p:nvSpPr>
          <p:cNvPr id="237" name="Google Shape;237;g11e5f210416_0_99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18</a:t>
            </a:fld>
            <a:endParaRPr/>
          </a:p>
        </p:txBody>
      </p:sp>
      <p:pic>
        <p:nvPicPr>
          <p:cNvPr id="2" name="Test case">
            <a:hlinkClick r:id="" action="ppaction://media"/>
            <a:extLst>
              <a:ext uri="{FF2B5EF4-FFF2-40B4-BE49-F238E27FC236}">
                <a16:creationId xmlns:a16="http://schemas.microsoft.com/office/drawing/2014/main" id="{8A0F1C37-FFDE-466A-92BC-7D235A3886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4479" t="15891" b="2810"/>
          <a:stretch/>
        </p:blipFill>
        <p:spPr>
          <a:xfrm>
            <a:off x="661987" y="2209800"/>
            <a:ext cx="7820025" cy="39957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1e5f210416_0_106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2</a:t>
            </a:r>
            <a:endParaRPr/>
          </a:p>
        </p:txBody>
      </p:sp>
      <p:sp>
        <p:nvSpPr>
          <p:cNvPr id="244" name="Google Shape;244;g11e5f210416_0_106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19</a:t>
            </a:fld>
            <a:endParaRPr/>
          </a:p>
        </p:txBody>
      </p:sp>
      <p:pic>
        <p:nvPicPr>
          <p:cNvPr id="245" name="Google Shape;245;g11e5f210416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37575"/>
            <a:ext cx="8821627" cy="4419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N" sz="3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Roadmap</a:t>
            </a:r>
            <a:endParaRPr sz="36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2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Introduction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 Definition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Work done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Literature Survey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Architecture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Char char="❑"/>
            </a:pPr>
            <a:r>
              <a:rPr lang="en-IN"/>
              <a:t>Design Diagrams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/>
              <a:t>Implementation</a:t>
            </a:r>
            <a:endParaRPr/>
          </a:p>
          <a:p>
            <a:pPr marL="342900" marR="0" lvl="0" indent="-3429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❑"/>
            </a:pPr>
            <a:r>
              <a:rPr lang="en-IN"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"/>
          <p:cNvSpPr txBox="1">
            <a:spLocks noGrp="1"/>
          </p:cNvSpPr>
          <p:nvPr>
            <p:ph type="dt" idx="10"/>
          </p:nvPr>
        </p:nvSpPr>
        <p:spPr>
          <a:xfrm>
            <a:off x="457200" y="638139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12/15/2021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"/>
          <p:cNvSpPr txBox="1">
            <a:spLocks noGrp="1"/>
          </p:cNvSpPr>
          <p:nvPr>
            <p:ph type="ftr" idx="11"/>
          </p:nvPr>
        </p:nvSpPr>
        <p:spPr>
          <a:xfrm>
            <a:off x="3122488" y="6373546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IN" sz="105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Computer Engineering Dept. MPSTME, Mumbai Campus </a:t>
            </a:r>
            <a:endParaRPr sz="105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1e5f210416_0_12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3</a:t>
            </a:r>
            <a:endParaRPr/>
          </a:p>
        </p:txBody>
      </p:sp>
      <p:sp>
        <p:nvSpPr>
          <p:cNvPr id="252" name="Google Shape;252;g11e5f210416_0_12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20</a:t>
            </a:fld>
            <a:endParaRPr/>
          </a:p>
        </p:txBody>
      </p:sp>
      <p:pic>
        <p:nvPicPr>
          <p:cNvPr id="253" name="Google Shape;253;g11e5f210416_0_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62200"/>
            <a:ext cx="8241004" cy="3858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1e5f210416_0_113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Chatbot Test Case 4</a:t>
            </a:r>
            <a:endParaRPr/>
          </a:p>
        </p:txBody>
      </p:sp>
      <p:sp>
        <p:nvSpPr>
          <p:cNvPr id="260" name="Google Shape;260;g11e5f210416_0_113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21</a:t>
            </a:fld>
            <a:endParaRPr/>
          </a:p>
        </p:txBody>
      </p:sp>
      <p:pic>
        <p:nvPicPr>
          <p:cNvPr id="261" name="Google Shape;261;g11e5f210416_0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41950"/>
            <a:ext cx="8839204" cy="3383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10e658ed1b_1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22</a:t>
            </a:fld>
            <a:endParaRPr/>
          </a:p>
        </p:txBody>
      </p:sp>
      <p:sp>
        <p:nvSpPr>
          <p:cNvPr id="268" name="Google Shape;268;g110e658ed1b_1_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69" name="Google Shape;269;g110e658ed1b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629550"/>
            <a:ext cx="8201600" cy="430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0e658ed1b_1_2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23</a:t>
            </a:fld>
            <a:endParaRPr/>
          </a:p>
        </p:txBody>
      </p:sp>
      <p:sp>
        <p:nvSpPr>
          <p:cNvPr id="276" name="Google Shape;276;g110e658ed1b_1_27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77" name="Google Shape;277;g110e658ed1b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629550"/>
            <a:ext cx="8162852" cy="453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10e658ed1b_1_1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24</a:t>
            </a:fld>
            <a:endParaRPr/>
          </a:p>
        </p:txBody>
      </p:sp>
      <p:sp>
        <p:nvSpPr>
          <p:cNvPr id="284" name="Google Shape;284;g110e658ed1b_1_15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85" name="Google Shape;285;g110e658ed1b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150" y="1629550"/>
            <a:ext cx="8209648" cy="454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1e9e35da0f_0_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25</a:t>
            </a:fld>
            <a:endParaRPr/>
          </a:p>
        </p:txBody>
      </p:sp>
      <p:sp>
        <p:nvSpPr>
          <p:cNvPr id="292" name="Google Shape;292;g11e9e35da0f_0_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293" name="Google Shape;293;g11e9e35da0f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850" y="1629550"/>
            <a:ext cx="8154948" cy="453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1e5f210416_1_2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26</a:t>
            </a:fld>
            <a:endParaRPr/>
          </a:p>
        </p:txBody>
      </p:sp>
      <p:sp>
        <p:nvSpPr>
          <p:cNvPr id="300" name="Google Shape;300;g11e5f210416_1_27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01" name="Google Shape;301;g11e5f210416_1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550" y="1629550"/>
            <a:ext cx="8248252" cy="3992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e5f210416_1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27</a:t>
            </a:fld>
            <a:endParaRPr/>
          </a:p>
        </p:txBody>
      </p:sp>
      <p:sp>
        <p:nvSpPr>
          <p:cNvPr id="308" name="Google Shape;308;g11e5f210416_1_2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09" name="Google Shape;309;g11e5f210416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50" y="1629550"/>
            <a:ext cx="8162851" cy="454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1e5f210416_1_1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28</a:t>
            </a:fld>
            <a:endParaRPr/>
          </a:p>
        </p:txBody>
      </p:sp>
      <p:sp>
        <p:nvSpPr>
          <p:cNvPr id="316" name="Google Shape;316;g11e5f210416_1_15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17" name="Google Shape;317;g11e5f210416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50" y="1629550"/>
            <a:ext cx="8144150" cy="418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1f1b10527e_0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29</a:t>
            </a:fld>
            <a:endParaRPr/>
          </a:p>
        </p:txBody>
      </p:sp>
      <p:sp>
        <p:nvSpPr>
          <p:cNvPr id="324" name="Google Shape;324;g11f1b10527e_0_21"/>
          <p:cNvSpPr txBox="1">
            <a:spLocks noGrp="1"/>
          </p:cNvSpPr>
          <p:nvPr>
            <p:ph type="title"/>
          </p:nvPr>
        </p:nvSpPr>
        <p:spPr>
          <a:xfrm>
            <a:off x="3410250" y="562750"/>
            <a:ext cx="55812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UI Design</a:t>
            </a:r>
            <a:endParaRPr/>
          </a:p>
        </p:txBody>
      </p:sp>
      <p:pic>
        <p:nvPicPr>
          <p:cNvPr id="325" name="Google Shape;325;g11f1b10527e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25" y="1629550"/>
            <a:ext cx="8247077" cy="431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1e5f210416_0_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Introduction</a:t>
            </a:r>
            <a:endParaRPr/>
          </a:p>
        </p:txBody>
      </p:sp>
      <p:sp>
        <p:nvSpPr>
          <p:cNvPr id="99" name="Google Shape;99;g11e5f210416_0_0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48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The current medical system is ill-equipped to assist patients in distress.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According to statistics, 76-85% of individuals in low-middle-income nations lack adequate resources or qualified health care providers. 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Various researchers have come up with methods that leverage technology to make mental healthcare more accessible in order to tackle these difficulties. 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IN" sz="2000"/>
              <a:t>Chat-bots, backed by various psychological approaches and computational techniques, are a typical strategy that addresses most of the challenges and eliminates the need for a middleman while offering a sense of comfort to the user.</a:t>
            </a:r>
            <a:endParaRPr sz="20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g11e5f210416_0_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1f1b10527e_1_37"/>
          <p:cNvSpPr txBox="1">
            <a:spLocks noGrp="1"/>
          </p:cNvSpPr>
          <p:nvPr>
            <p:ph type="title"/>
          </p:nvPr>
        </p:nvSpPr>
        <p:spPr>
          <a:xfrm>
            <a:off x="3359025" y="670250"/>
            <a:ext cx="578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References </a:t>
            </a:r>
            <a:endParaRPr/>
          </a:p>
        </p:txBody>
      </p:sp>
      <p:sp>
        <p:nvSpPr>
          <p:cNvPr id="332" name="Google Shape;332;g11f1b10527e_1_37"/>
          <p:cNvSpPr txBox="1">
            <a:spLocks noGrp="1"/>
          </p:cNvSpPr>
          <p:nvPr>
            <p:ph type="body" idx="1"/>
          </p:nvPr>
        </p:nvSpPr>
        <p:spPr>
          <a:xfrm>
            <a:off x="457200" y="1744825"/>
            <a:ext cx="8229600" cy="4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[1] S. Graham et al., “Artificial Intelligence for Mental Health and Mental Illnesses: an Overview,”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Current Psychiatry Reports, vol. 21, no. 11, 2019, doi: 10.1007/s11920-019-1094-0.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[2] S. Carolan, P. R. Harris, K. Greenwood, and K. Cavanagh, “Increasing engagement with an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occupational digital stress management program through the use of an online facilitated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discussion group: Results of a pilot randomized controlled trial,” Internet Interventions, vol.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10, no. August, pp. 1–11, 2017, doi: 10.1016/j.invent.2017.08.001.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[3] Y. Zhang et al., “DIALOGPT : Large-Scale Generative Pre-training for Conversational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Response Generation,” pp. 270–278, 2020, doi: 10.18653/v1/2020.acl-demos.30.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[4] F. Patel, R. Thakore, I. Nandwani, and S. K. Bharti, “Combating depression in students using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an intelligent ChatBot: A cognitive behavioral therapy,” 2019 IEEE 16th India Council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International Conference, INDICON 2019 - Symposium Proceedings, pp. 2019–2022, 2019,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doi: 10.1109/INDICON47234.2019.9030346.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[5] S. Nagargoje, V. Mamdyal, and R. Tapase, “Chatbot for Depressed People,” in UIJRT | United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International Journal for Research &amp; Technology, 2021, vol. 02, no. 07, pp. 208–211.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33" name="Google Shape;333;g11f1b10527e_1_3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1f1b10527e_1_45"/>
          <p:cNvSpPr txBox="1">
            <a:spLocks noGrp="1"/>
          </p:cNvSpPr>
          <p:nvPr>
            <p:ph type="title"/>
          </p:nvPr>
        </p:nvSpPr>
        <p:spPr>
          <a:xfrm>
            <a:off x="3359025" y="670250"/>
            <a:ext cx="5784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References </a:t>
            </a:r>
            <a:endParaRPr/>
          </a:p>
        </p:txBody>
      </p:sp>
      <p:sp>
        <p:nvSpPr>
          <p:cNvPr id="340" name="Google Shape;340;g11f1b10527e_1_45"/>
          <p:cNvSpPr txBox="1">
            <a:spLocks noGrp="1"/>
          </p:cNvSpPr>
          <p:nvPr>
            <p:ph type="body" idx="1"/>
          </p:nvPr>
        </p:nvSpPr>
        <p:spPr>
          <a:xfrm>
            <a:off x="457200" y="1744825"/>
            <a:ext cx="8229600" cy="46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[6] R. Wang, J. Wang, Y. Liao, and J. Wang, “Supervised machine learning chatbots for perinatal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mental healthcare,” Proceedings - 2020 International Conference on Intelligent Computing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and Human-Computer Interaction, ICHCI 2020, pp. 378–383, 2020, doi: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10.1109/ICHCI51889.2020.00086.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[7] R. Goel, S. Vashisht, A. Dhanda, and S. Seba, “An empathetic Conversational Agent with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Attentional Mechanism,” in 2021 International Conference on Computer Communication and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Informatics (ICCCI), 2021, pp. 5–8. doi: 10.1109/ICCCI50826.2021.940233.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[8] F. DIno, R. Zandie, H. Abdollahi, S. Schoeder, and M. H. Mahoor, “Delivering Cognitive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Behavioral Therapy Using A Conversational Social Robot,” IEEE International Conference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on Intelligent Robots and Systems, pp. 2089–2095, 2019, doi: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10.1109/IROS40897.2019.8968576.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[9] K. Denecke, S. Vaaheesan, and A. Arulnathan, “A Mental Health Chatbot for Regulating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Emotions (SERMO) - Concept and Usability Test,” IEEE Transactions on Emerging Topics in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Computing, vol. 14, no. 8, 2020, doi: 10.1109/TETC.2020.2974478.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/>
              <a:t>[10] P. das Monalisa and S. Kumar, “A Chatbot System For Mental Health Care,” pp. 1–5.</a:t>
            </a:r>
            <a:endParaRPr sz="15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341" name="Google Shape;341;g11f1b10527e_1_45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31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109f112a64_0_0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Problem Definition</a:t>
            </a:r>
            <a:endParaRPr/>
          </a:p>
        </p:txBody>
      </p:sp>
      <p:sp>
        <p:nvSpPr>
          <p:cNvPr id="107" name="Google Shape;107;g1109f112a64_0_0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-IN" sz="2300">
                <a:highlight>
                  <a:schemeClr val="lt1"/>
                </a:highlight>
              </a:rPr>
              <a:t>The aim of our project is to streamline the process of attaining help for mental health disorder. We aim to create an app which primarily has a chatbot trained on the Counselchat dataset and uses the the PHQ questionnaires to determine the mental state of the user. It additionally offers micro-activities and a mental health resource book for the users.</a:t>
            </a:r>
            <a:endParaRPr/>
          </a:p>
        </p:txBody>
      </p:sp>
      <p:sp>
        <p:nvSpPr>
          <p:cNvPr id="108" name="Google Shape;108;g1109f112a64_0_0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109f112a64_0_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Work Done </a:t>
            </a:r>
            <a:endParaRPr/>
          </a:p>
        </p:txBody>
      </p:sp>
      <p:sp>
        <p:nvSpPr>
          <p:cNvPr id="115" name="Google Shape;115;g1109f112a64_0_7"/>
          <p:cNvSpPr txBox="1">
            <a:spLocks noGrp="1"/>
          </p:cNvSpPr>
          <p:nvPr>
            <p:ph type="body" idx="1"/>
          </p:nvPr>
        </p:nvSpPr>
        <p:spPr>
          <a:xfrm>
            <a:off x="457200" y="22860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Literature and market survey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Review paper</a:t>
            </a:r>
            <a:endParaRPr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IN"/>
              <a:t>Selected in IEEE 7th International Conference for Convergence in Technology, I2CT, Pune, India.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Dataset generation and preprocessing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Trained a chatbot model using various ML techniques.</a:t>
            </a:r>
            <a:endParaRPr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-IN"/>
              <a:t>Created a website featuring micro-activities and a mental health resource book.</a:t>
            </a:r>
            <a:endParaRPr/>
          </a:p>
        </p:txBody>
      </p:sp>
      <p:sp>
        <p:nvSpPr>
          <p:cNvPr id="116" name="Google Shape;116;g1109f112a64_0_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109f112a64_0_14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Literature Survey</a:t>
            </a:r>
            <a:endParaRPr/>
          </a:p>
        </p:txBody>
      </p:sp>
      <p:sp>
        <p:nvSpPr>
          <p:cNvPr id="123" name="Google Shape;123;g1109f112a64_0_14"/>
          <p:cNvSpPr txBox="1">
            <a:spLocks noGrp="1"/>
          </p:cNvSpPr>
          <p:nvPr>
            <p:ph type="body" idx="1"/>
          </p:nvPr>
        </p:nvSpPr>
        <p:spPr>
          <a:xfrm>
            <a:off x="457200" y="2069300"/>
            <a:ext cx="8229600" cy="4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rPr lang="en-IN" sz="2300" b="1"/>
              <a:t>Selected In:</a:t>
            </a:r>
            <a:r>
              <a:rPr lang="en-IN" sz="3600" b="1"/>
              <a:t> </a:t>
            </a:r>
            <a:r>
              <a:rPr lang="en-IN" sz="1450">
                <a:latin typeface="Arial"/>
                <a:ea typeface="Arial"/>
                <a:cs typeface="Arial"/>
                <a:sym typeface="Arial"/>
              </a:rPr>
              <a:t>IEEE 7th International Conference for Convergence in Technology, I2CT, Pune, India.</a:t>
            </a:r>
            <a:endParaRPr/>
          </a:p>
        </p:txBody>
      </p:sp>
      <p:sp>
        <p:nvSpPr>
          <p:cNvPr id="124" name="Google Shape;124;g1109f112a64_0_14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  <p:pic>
        <p:nvPicPr>
          <p:cNvPr id="125" name="Google Shape;125;g1109f112a64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754730"/>
            <a:ext cx="8229601" cy="3618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e5f210416_0_7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Literature Survey</a:t>
            </a:r>
            <a:endParaRPr/>
          </a:p>
        </p:txBody>
      </p:sp>
      <p:sp>
        <p:nvSpPr>
          <p:cNvPr id="132" name="Google Shape;132;g11e5f210416_0_7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  <p:pic>
        <p:nvPicPr>
          <p:cNvPr id="133" name="Google Shape;133;g11e5f210416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875" y="2209800"/>
            <a:ext cx="819092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e5f210416_0_21"/>
          <p:cNvSpPr txBox="1">
            <a:spLocks noGrp="1"/>
          </p:cNvSpPr>
          <p:nvPr>
            <p:ph type="title"/>
          </p:nvPr>
        </p:nvSpPr>
        <p:spPr>
          <a:xfrm>
            <a:off x="457200" y="1295400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Literature Survey</a:t>
            </a:r>
            <a:endParaRPr/>
          </a:p>
        </p:txBody>
      </p:sp>
      <p:sp>
        <p:nvSpPr>
          <p:cNvPr id="140" name="Google Shape;140;g11e5f210416_0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  <p:pic>
        <p:nvPicPr>
          <p:cNvPr id="141" name="Google Shape;141;g11e5f210416_0_21"/>
          <p:cNvPicPr preferRelativeResize="0"/>
          <p:nvPr/>
        </p:nvPicPr>
        <p:blipFill rotWithShape="1">
          <a:blip r:embed="rId3">
            <a:alphaModFix/>
          </a:blip>
          <a:srcRect t="661" b="661"/>
          <a:stretch/>
        </p:blipFill>
        <p:spPr>
          <a:xfrm>
            <a:off x="589425" y="2209800"/>
            <a:ext cx="8097376" cy="393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109f112a64_0_21"/>
          <p:cNvSpPr txBox="1">
            <a:spLocks noGrp="1"/>
          </p:cNvSpPr>
          <p:nvPr>
            <p:ph type="title"/>
          </p:nvPr>
        </p:nvSpPr>
        <p:spPr>
          <a:xfrm>
            <a:off x="1693700" y="683525"/>
            <a:ext cx="82296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/>
              <a:t>Architecture</a:t>
            </a:r>
            <a:endParaRPr/>
          </a:p>
        </p:txBody>
      </p:sp>
      <p:sp>
        <p:nvSpPr>
          <p:cNvPr id="148" name="Google Shape;148;g1109f112a64_0_21"/>
          <p:cNvSpPr txBox="1">
            <a:spLocks noGrp="1"/>
          </p:cNvSpPr>
          <p:nvPr>
            <p:ph type="sldNum" idx="12"/>
          </p:nvPr>
        </p:nvSpPr>
        <p:spPr>
          <a:xfrm>
            <a:off x="6553200" y="6373546"/>
            <a:ext cx="21336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  <p:pic>
        <p:nvPicPr>
          <p:cNvPr id="149" name="Google Shape;149;g1109f112a64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375" y="1597925"/>
            <a:ext cx="5393250" cy="451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1109f112a64_0_21"/>
          <p:cNvSpPr txBox="1"/>
          <p:nvPr/>
        </p:nvSpPr>
        <p:spPr>
          <a:xfrm>
            <a:off x="2642025" y="6277125"/>
            <a:ext cx="436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>
                <a:latin typeface="Calibri"/>
                <a:ea typeface="Calibri"/>
                <a:cs typeface="Calibri"/>
                <a:sym typeface="Calibri"/>
              </a:rPr>
              <a:t>Figure 1. Architecture Diagram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PST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2019</TotalTime>
  <Words>1109</Words>
  <Application>Microsoft Office PowerPoint</Application>
  <PresentationFormat>On-screen Show (4:3)</PresentationFormat>
  <Paragraphs>166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Noto Sans Symbols</vt:lpstr>
      <vt:lpstr>MPSTME</vt:lpstr>
      <vt:lpstr>Therap.ai</vt:lpstr>
      <vt:lpstr>Roadmap</vt:lpstr>
      <vt:lpstr>Introduction</vt:lpstr>
      <vt:lpstr>Problem Definition</vt:lpstr>
      <vt:lpstr>Work Done </vt:lpstr>
      <vt:lpstr>Literature Survey</vt:lpstr>
      <vt:lpstr>Literature Survey</vt:lpstr>
      <vt:lpstr>Literature Survey</vt:lpstr>
      <vt:lpstr>Architecture</vt:lpstr>
      <vt:lpstr>Design(Dataflow Diagram)</vt:lpstr>
      <vt:lpstr>Design(Dataflow Diagrams)</vt:lpstr>
      <vt:lpstr>Implementation (Dataset)</vt:lpstr>
      <vt:lpstr>Data Exploration</vt:lpstr>
      <vt:lpstr>Implementation (Model Exploration)</vt:lpstr>
      <vt:lpstr>Logistic Regression</vt:lpstr>
      <vt:lpstr>Implementation (PHQ-9 based)</vt:lpstr>
      <vt:lpstr>LSTM </vt:lpstr>
      <vt:lpstr>Chatbot Test Case 1</vt:lpstr>
      <vt:lpstr>Chatbot Test Case 2</vt:lpstr>
      <vt:lpstr>Chatbot Test Case 3</vt:lpstr>
      <vt:lpstr>Chatbot Test Case 4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UI Design</vt:lpstr>
      <vt:lpstr>References </vt:lpstr>
      <vt:lpstr>References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Therap.ai</dc:title>
  <dc:creator>Shubha Puthran</dc:creator>
  <cp:lastModifiedBy>Madiha Mansoori</cp:lastModifiedBy>
  <cp:revision>2</cp:revision>
  <dcterms:modified xsi:type="dcterms:W3CDTF">2022-03-27T19:22:43Z</dcterms:modified>
</cp:coreProperties>
</file>